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9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FF5E6B-9E3F-4E5D-96BB-39B038D304A8}" type="doc">
      <dgm:prSet loTypeId="urn:microsoft.com/office/officeart/2005/8/layout/cycle2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C1139D9A-E897-4265-A57D-AF58AD3C12FD}">
      <dgm:prSet phldrT="[Text]"/>
      <dgm:spPr/>
      <dgm:t>
        <a:bodyPr/>
        <a:lstStyle/>
        <a:p>
          <a:r>
            <a:rPr lang="en-US" dirty="0" smtClean="0"/>
            <a:t>SETTING PI CLUSTER AND SERVER</a:t>
          </a:r>
          <a:endParaRPr lang="en-US" dirty="0"/>
        </a:p>
      </dgm:t>
    </dgm:pt>
    <dgm:pt modelId="{9647C5FC-C41C-4C99-AF6D-3150F046C249}" type="parTrans" cxnId="{D375978F-12C0-4ACF-A3C1-3D1DA3546669}">
      <dgm:prSet/>
      <dgm:spPr/>
      <dgm:t>
        <a:bodyPr/>
        <a:lstStyle/>
        <a:p>
          <a:endParaRPr lang="en-US"/>
        </a:p>
      </dgm:t>
    </dgm:pt>
    <dgm:pt modelId="{29346455-0B8E-457B-8F71-682A887073A5}" type="sibTrans" cxnId="{D375978F-12C0-4ACF-A3C1-3D1DA3546669}">
      <dgm:prSet/>
      <dgm:spPr/>
      <dgm:t>
        <a:bodyPr/>
        <a:lstStyle/>
        <a:p>
          <a:endParaRPr lang="en-US"/>
        </a:p>
      </dgm:t>
    </dgm:pt>
    <dgm:pt modelId="{471E8B15-FE3D-4246-93BD-79D1A4B5D11B}">
      <dgm:prSet phldrT="[Text]"/>
      <dgm:spPr/>
      <dgm:t>
        <a:bodyPr/>
        <a:lstStyle/>
        <a:p>
          <a:r>
            <a:rPr lang="en-US" dirty="0" smtClean="0"/>
            <a:t>OBTAINING INFORMATIONAL DATA THROUGH DHT11 AND WEB ANALYSIS </a:t>
          </a:r>
          <a:endParaRPr lang="en-US" dirty="0"/>
        </a:p>
      </dgm:t>
    </dgm:pt>
    <dgm:pt modelId="{714A92E6-33EA-485A-B0AC-77AD748AE1B5}" type="parTrans" cxnId="{71AAFD03-EBCE-4721-B199-F3B2FA081311}">
      <dgm:prSet/>
      <dgm:spPr/>
      <dgm:t>
        <a:bodyPr/>
        <a:lstStyle/>
        <a:p>
          <a:endParaRPr lang="en-US"/>
        </a:p>
      </dgm:t>
    </dgm:pt>
    <dgm:pt modelId="{6C4594BB-78C9-4B95-AD0D-794B441ED034}" type="sibTrans" cxnId="{71AAFD03-EBCE-4721-B199-F3B2FA081311}">
      <dgm:prSet/>
      <dgm:spPr/>
      <dgm:t>
        <a:bodyPr/>
        <a:lstStyle/>
        <a:p>
          <a:endParaRPr lang="en-US"/>
        </a:p>
      </dgm:t>
    </dgm:pt>
    <dgm:pt modelId="{2F8802E8-DACD-498A-A432-89518137F519}">
      <dgm:prSet phldrT="[Text]"/>
      <dgm:spPr/>
      <dgm:t>
        <a:bodyPr/>
        <a:lstStyle/>
        <a:p>
          <a:r>
            <a:rPr lang="en-US" dirty="0" smtClean="0"/>
            <a:t>APPLYING VECTOR MACHINE LEARNING MODEL TO PROCESS THE DATA </a:t>
          </a:r>
          <a:endParaRPr lang="en-US" dirty="0"/>
        </a:p>
      </dgm:t>
    </dgm:pt>
    <dgm:pt modelId="{35516F4E-FB7B-45F7-BB34-C6E51089ADF3}" type="parTrans" cxnId="{2D4BE504-DB8B-49A8-AE21-B5EB43E7C1C9}">
      <dgm:prSet/>
      <dgm:spPr/>
      <dgm:t>
        <a:bodyPr/>
        <a:lstStyle/>
        <a:p>
          <a:endParaRPr lang="en-US"/>
        </a:p>
      </dgm:t>
    </dgm:pt>
    <dgm:pt modelId="{AA91AED5-3318-41F8-B25D-EE4B49DE0EFE}" type="sibTrans" cxnId="{2D4BE504-DB8B-49A8-AE21-B5EB43E7C1C9}">
      <dgm:prSet/>
      <dgm:spPr/>
      <dgm:t>
        <a:bodyPr/>
        <a:lstStyle/>
        <a:p>
          <a:endParaRPr lang="en-US"/>
        </a:p>
      </dgm:t>
    </dgm:pt>
    <dgm:pt modelId="{57878D73-FBEF-495E-A2F8-488C90C5F18F}">
      <dgm:prSet phldrT="[Text]"/>
      <dgm:spPr/>
      <dgm:t>
        <a:bodyPr/>
        <a:lstStyle/>
        <a:p>
          <a:r>
            <a:rPr lang="en-US" dirty="0" smtClean="0"/>
            <a:t>SENDING TO INFORMATION TO NODEMCU BASED SERVER</a:t>
          </a:r>
          <a:endParaRPr lang="en-US" dirty="0"/>
        </a:p>
      </dgm:t>
    </dgm:pt>
    <dgm:pt modelId="{85ECC404-D9AD-4480-B466-6BFFB627D588}" type="parTrans" cxnId="{28A803EC-B1F9-4D6A-BCC1-0AA5A24959B4}">
      <dgm:prSet/>
      <dgm:spPr/>
      <dgm:t>
        <a:bodyPr/>
        <a:lstStyle/>
        <a:p>
          <a:endParaRPr lang="en-US"/>
        </a:p>
      </dgm:t>
    </dgm:pt>
    <dgm:pt modelId="{B4406890-FA67-4E4B-B56F-C29DC89452D9}" type="sibTrans" cxnId="{28A803EC-B1F9-4D6A-BCC1-0AA5A24959B4}">
      <dgm:prSet/>
      <dgm:spPr/>
      <dgm:t>
        <a:bodyPr/>
        <a:lstStyle/>
        <a:p>
          <a:endParaRPr lang="en-US"/>
        </a:p>
      </dgm:t>
    </dgm:pt>
    <dgm:pt modelId="{55C85F45-AFF0-4C8B-B49B-B7255F49884E}">
      <dgm:prSet phldrT="[Text]"/>
      <dgm:spPr/>
      <dgm:t>
        <a:bodyPr/>
        <a:lstStyle/>
        <a:p>
          <a:r>
            <a:rPr lang="en-US" dirty="0" smtClean="0"/>
            <a:t>MANIPULATING INFORMATION TO SEND TO EMAIL EVERDAY AT 12:45pm</a:t>
          </a:r>
          <a:endParaRPr lang="en-US" dirty="0"/>
        </a:p>
      </dgm:t>
    </dgm:pt>
    <dgm:pt modelId="{84DB108A-B5D9-4A93-BE39-60BF58071859}" type="parTrans" cxnId="{4BA41D16-925B-45EB-AA57-71217418E197}">
      <dgm:prSet/>
      <dgm:spPr/>
      <dgm:t>
        <a:bodyPr/>
        <a:lstStyle/>
        <a:p>
          <a:endParaRPr lang="en-US"/>
        </a:p>
      </dgm:t>
    </dgm:pt>
    <dgm:pt modelId="{DD45A2BA-0567-4E5B-BFAD-BB4E0FA65889}" type="sibTrans" cxnId="{4BA41D16-925B-45EB-AA57-71217418E197}">
      <dgm:prSet/>
      <dgm:spPr/>
      <dgm:t>
        <a:bodyPr/>
        <a:lstStyle/>
        <a:p>
          <a:endParaRPr lang="en-US"/>
        </a:p>
      </dgm:t>
    </dgm:pt>
    <dgm:pt modelId="{0C7BA387-1D98-4E2A-A172-0074DB1D9D4B}" type="pres">
      <dgm:prSet presAssocID="{E2FF5E6B-9E3F-4E5D-96BB-39B038D304A8}" presName="cycle" presStyleCnt="0">
        <dgm:presLayoutVars>
          <dgm:dir/>
          <dgm:resizeHandles val="exact"/>
        </dgm:presLayoutVars>
      </dgm:prSet>
      <dgm:spPr/>
    </dgm:pt>
    <dgm:pt modelId="{F5B3FDB2-A2A7-4471-8B65-5B7A7F30780D}" type="pres">
      <dgm:prSet presAssocID="{C1139D9A-E897-4265-A57D-AF58AD3C12FD}" presName="node" presStyleLbl="node1" presStyleIdx="0" presStyleCnt="5" custScaleX="187453" custScaleY="130354" custRadScaleRad="102513" custRadScaleInc="-39404">
        <dgm:presLayoutVars>
          <dgm:bulletEnabled val="1"/>
        </dgm:presLayoutVars>
      </dgm:prSet>
      <dgm:spPr/>
    </dgm:pt>
    <dgm:pt modelId="{C722001A-D0C9-4F61-8A10-752B725C06AC}" type="pres">
      <dgm:prSet presAssocID="{29346455-0B8E-457B-8F71-682A887073A5}" presName="sibTrans" presStyleLbl="sibTrans2D1" presStyleIdx="0" presStyleCnt="5"/>
      <dgm:spPr/>
    </dgm:pt>
    <dgm:pt modelId="{F8219D00-441F-4963-BAED-371853F4E560}" type="pres">
      <dgm:prSet presAssocID="{29346455-0B8E-457B-8F71-682A887073A5}" presName="connectorText" presStyleLbl="sibTrans2D1" presStyleIdx="0" presStyleCnt="5"/>
      <dgm:spPr/>
    </dgm:pt>
    <dgm:pt modelId="{37B4665A-FE89-46E2-88EF-8BB8955541FB}" type="pres">
      <dgm:prSet presAssocID="{471E8B15-FE3D-4246-93BD-79D1A4B5D11B}" presName="node" presStyleLbl="node1" presStyleIdx="1" presStyleCnt="5" custScaleX="144437" custScaleY="119760" custRadScaleRad="206911" custRadScaleInc="48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09BE1C-2D9C-4957-8E2C-43DBE672CADF}" type="pres">
      <dgm:prSet presAssocID="{6C4594BB-78C9-4B95-AD0D-794B441ED034}" presName="sibTrans" presStyleLbl="sibTrans2D1" presStyleIdx="1" presStyleCnt="5"/>
      <dgm:spPr/>
    </dgm:pt>
    <dgm:pt modelId="{182284C4-0D77-434E-B4DB-3D489062FDDA}" type="pres">
      <dgm:prSet presAssocID="{6C4594BB-78C9-4B95-AD0D-794B441ED034}" presName="connectorText" presStyleLbl="sibTrans2D1" presStyleIdx="1" presStyleCnt="5"/>
      <dgm:spPr/>
    </dgm:pt>
    <dgm:pt modelId="{1CE5B0B6-EB47-45F3-BD98-8D814A78D9B2}" type="pres">
      <dgm:prSet presAssocID="{2F8802E8-DACD-498A-A432-89518137F519}" presName="node" presStyleLbl="node1" presStyleIdx="2" presStyleCnt="5" custScaleX="214726">
        <dgm:presLayoutVars>
          <dgm:bulletEnabled val="1"/>
        </dgm:presLayoutVars>
      </dgm:prSet>
      <dgm:spPr/>
    </dgm:pt>
    <dgm:pt modelId="{7C2D7DE4-583F-4B7F-8A9D-09DCA68029C7}" type="pres">
      <dgm:prSet presAssocID="{AA91AED5-3318-41F8-B25D-EE4B49DE0EFE}" presName="sibTrans" presStyleLbl="sibTrans2D1" presStyleIdx="2" presStyleCnt="5"/>
      <dgm:spPr/>
    </dgm:pt>
    <dgm:pt modelId="{B10756D4-C69A-4EA3-A222-44CCBA67FB86}" type="pres">
      <dgm:prSet presAssocID="{AA91AED5-3318-41F8-B25D-EE4B49DE0EFE}" presName="connectorText" presStyleLbl="sibTrans2D1" presStyleIdx="2" presStyleCnt="5"/>
      <dgm:spPr/>
    </dgm:pt>
    <dgm:pt modelId="{30A19DE1-B8D2-4A3B-8C0E-88349C4EBA4B}" type="pres">
      <dgm:prSet presAssocID="{57878D73-FBEF-495E-A2F8-488C90C5F18F}" presName="node" presStyleLbl="node1" presStyleIdx="3" presStyleCnt="5" custScaleX="243884" custRadScaleRad="179739" custRadScaleInc="7447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FAE657-D308-478A-903A-4C5BBA5162A8}" type="pres">
      <dgm:prSet presAssocID="{B4406890-FA67-4E4B-B56F-C29DC89452D9}" presName="sibTrans" presStyleLbl="sibTrans2D1" presStyleIdx="3" presStyleCnt="5"/>
      <dgm:spPr/>
    </dgm:pt>
    <dgm:pt modelId="{40D12E8D-C1E4-4086-AED0-535618263F95}" type="pres">
      <dgm:prSet presAssocID="{B4406890-FA67-4E4B-B56F-C29DC89452D9}" presName="connectorText" presStyleLbl="sibTrans2D1" presStyleIdx="3" presStyleCnt="5"/>
      <dgm:spPr/>
    </dgm:pt>
    <dgm:pt modelId="{D784098D-E66B-40C5-A03D-D92CAD97F915}" type="pres">
      <dgm:prSet presAssocID="{55C85F45-AFF0-4C8B-B49B-B7255F49884E}" presName="node" presStyleLbl="node1" presStyleIdx="4" presStyleCnt="5" custScaleX="167462" custScaleY="115067" custRadScaleRad="230677" custRadScaleInc="-29041">
        <dgm:presLayoutVars>
          <dgm:bulletEnabled val="1"/>
        </dgm:presLayoutVars>
      </dgm:prSet>
      <dgm:spPr/>
    </dgm:pt>
    <dgm:pt modelId="{E391399D-C8FB-486A-BC42-2725F9B0E6C3}" type="pres">
      <dgm:prSet presAssocID="{DD45A2BA-0567-4E5B-BFAD-BB4E0FA65889}" presName="sibTrans" presStyleLbl="sibTrans2D1" presStyleIdx="4" presStyleCnt="5"/>
      <dgm:spPr/>
    </dgm:pt>
    <dgm:pt modelId="{5AD922C1-450D-452A-B984-B78ACDCA86E3}" type="pres">
      <dgm:prSet presAssocID="{DD45A2BA-0567-4E5B-BFAD-BB4E0FA65889}" presName="connectorText" presStyleLbl="sibTrans2D1" presStyleIdx="4" presStyleCnt="5"/>
      <dgm:spPr/>
    </dgm:pt>
  </dgm:ptLst>
  <dgm:cxnLst>
    <dgm:cxn modelId="{2D4BE504-DB8B-49A8-AE21-B5EB43E7C1C9}" srcId="{E2FF5E6B-9E3F-4E5D-96BB-39B038D304A8}" destId="{2F8802E8-DACD-498A-A432-89518137F519}" srcOrd="2" destOrd="0" parTransId="{35516F4E-FB7B-45F7-BB34-C6E51089ADF3}" sibTransId="{AA91AED5-3318-41F8-B25D-EE4B49DE0EFE}"/>
    <dgm:cxn modelId="{747F9E07-9292-4770-AA06-1FC843A3A179}" type="presOf" srcId="{55C85F45-AFF0-4C8B-B49B-B7255F49884E}" destId="{D784098D-E66B-40C5-A03D-D92CAD97F915}" srcOrd="0" destOrd="0" presId="urn:microsoft.com/office/officeart/2005/8/layout/cycle2"/>
    <dgm:cxn modelId="{33D6BDEB-374B-42DA-8466-5BF541A32F72}" type="presOf" srcId="{DD45A2BA-0567-4E5B-BFAD-BB4E0FA65889}" destId="{E391399D-C8FB-486A-BC42-2725F9B0E6C3}" srcOrd="0" destOrd="0" presId="urn:microsoft.com/office/officeart/2005/8/layout/cycle2"/>
    <dgm:cxn modelId="{71AAFD03-EBCE-4721-B199-F3B2FA081311}" srcId="{E2FF5E6B-9E3F-4E5D-96BB-39B038D304A8}" destId="{471E8B15-FE3D-4246-93BD-79D1A4B5D11B}" srcOrd="1" destOrd="0" parTransId="{714A92E6-33EA-485A-B0AC-77AD748AE1B5}" sibTransId="{6C4594BB-78C9-4B95-AD0D-794B441ED034}"/>
    <dgm:cxn modelId="{03E4F174-1C0F-448D-821A-4B842C1026A9}" type="presOf" srcId="{B4406890-FA67-4E4B-B56F-C29DC89452D9}" destId="{27FAE657-D308-478A-903A-4C5BBA5162A8}" srcOrd="0" destOrd="0" presId="urn:microsoft.com/office/officeart/2005/8/layout/cycle2"/>
    <dgm:cxn modelId="{8B85AA48-884A-4927-9B04-571481DADCA9}" type="presOf" srcId="{2F8802E8-DACD-498A-A432-89518137F519}" destId="{1CE5B0B6-EB47-45F3-BD98-8D814A78D9B2}" srcOrd="0" destOrd="0" presId="urn:microsoft.com/office/officeart/2005/8/layout/cycle2"/>
    <dgm:cxn modelId="{5DCF73F7-D55B-4455-8E40-0E2D33FB5628}" type="presOf" srcId="{AA91AED5-3318-41F8-B25D-EE4B49DE0EFE}" destId="{7C2D7DE4-583F-4B7F-8A9D-09DCA68029C7}" srcOrd="0" destOrd="0" presId="urn:microsoft.com/office/officeart/2005/8/layout/cycle2"/>
    <dgm:cxn modelId="{1F2DF53A-C911-4F34-95FE-005DFBD812DC}" type="presOf" srcId="{E2FF5E6B-9E3F-4E5D-96BB-39B038D304A8}" destId="{0C7BA387-1D98-4E2A-A172-0074DB1D9D4B}" srcOrd="0" destOrd="0" presId="urn:microsoft.com/office/officeart/2005/8/layout/cycle2"/>
    <dgm:cxn modelId="{5B8F21C5-DD15-49D3-8DF3-74CADDF0E4D6}" type="presOf" srcId="{6C4594BB-78C9-4B95-AD0D-794B441ED034}" destId="{182284C4-0D77-434E-B4DB-3D489062FDDA}" srcOrd="1" destOrd="0" presId="urn:microsoft.com/office/officeart/2005/8/layout/cycle2"/>
    <dgm:cxn modelId="{4BA41D16-925B-45EB-AA57-71217418E197}" srcId="{E2FF5E6B-9E3F-4E5D-96BB-39B038D304A8}" destId="{55C85F45-AFF0-4C8B-B49B-B7255F49884E}" srcOrd="4" destOrd="0" parTransId="{84DB108A-B5D9-4A93-BE39-60BF58071859}" sibTransId="{DD45A2BA-0567-4E5B-BFAD-BB4E0FA65889}"/>
    <dgm:cxn modelId="{C1C59AB6-928C-41A5-82A1-D483EACA13C6}" type="presOf" srcId="{29346455-0B8E-457B-8F71-682A887073A5}" destId="{C722001A-D0C9-4F61-8A10-752B725C06AC}" srcOrd="0" destOrd="0" presId="urn:microsoft.com/office/officeart/2005/8/layout/cycle2"/>
    <dgm:cxn modelId="{28A803EC-B1F9-4D6A-BCC1-0AA5A24959B4}" srcId="{E2FF5E6B-9E3F-4E5D-96BB-39B038D304A8}" destId="{57878D73-FBEF-495E-A2F8-488C90C5F18F}" srcOrd="3" destOrd="0" parTransId="{85ECC404-D9AD-4480-B466-6BFFB627D588}" sibTransId="{B4406890-FA67-4E4B-B56F-C29DC89452D9}"/>
    <dgm:cxn modelId="{4586D2CA-72E1-4973-97D1-8A5AA5137522}" type="presOf" srcId="{471E8B15-FE3D-4246-93BD-79D1A4B5D11B}" destId="{37B4665A-FE89-46E2-88EF-8BB8955541FB}" srcOrd="0" destOrd="0" presId="urn:microsoft.com/office/officeart/2005/8/layout/cycle2"/>
    <dgm:cxn modelId="{96789C99-99BB-4BFA-932E-47E9D91BDD60}" type="presOf" srcId="{B4406890-FA67-4E4B-B56F-C29DC89452D9}" destId="{40D12E8D-C1E4-4086-AED0-535618263F95}" srcOrd="1" destOrd="0" presId="urn:microsoft.com/office/officeart/2005/8/layout/cycle2"/>
    <dgm:cxn modelId="{5958F234-B65B-4B72-BB0E-9B9E1F90D110}" type="presOf" srcId="{AA91AED5-3318-41F8-B25D-EE4B49DE0EFE}" destId="{B10756D4-C69A-4EA3-A222-44CCBA67FB86}" srcOrd="1" destOrd="0" presId="urn:microsoft.com/office/officeart/2005/8/layout/cycle2"/>
    <dgm:cxn modelId="{572C3D6D-D060-4F60-8E48-358113AE4BD6}" type="presOf" srcId="{57878D73-FBEF-495E-A2F8-488C90C5F18F}" destId="{30A19DE1-B8D2-4A3B-8C0E-88349C4EBA4B}" srcOrd="0" destOrd="0" presId="urn:microsoft.com/office/officeart/2005/8/layout/cycle2"/>
    <dgm:cxn modelId="{576AE9F9-A89A-4D2F-B193-BCCAC8C4C5BC}" type="presOf" srcId="{DD45A2BA-0567-4E5B-BFAD-BB4E0FA65889}" destId="{5AD922C1-450D-452A-B984-B78ACDCA86E3}" srcOrd="1" destOrd="0" presId="urn:microsoft.com/office/officeart/2005/8/layout/cycle2"/>
    <dgm:cxn modelId="{B9F5A0A3-E9E0-4793-BA5E-355DA28D7973}" type="presOf" srcId="{C1139D9A-E897-4265-A57D-AF58AD3C12FD}" destId="{F5B3FDB2-A2A7-4471-8B65-5B7A7F30780D}" srcOrd="0" destOrd="0" presId="urn:microsoft.com/office/officeart/2005/8/layout/cycle2"/>
    <dgm:cxn modelId="{BCFF9FC0-A88F-4219-AF4A-E273AC1D3B8F}" type="presOf" srcId="{6C4594BB-78C9-4B95-AD0D-794B441ED034}" destId="{F709BE1C-2D9C-4957-8E2C-43DBE672CADF}" srcOrd="0" destOrd="0" presId="urn:microsoft.com/office/officeart/2005/8/layout/cycle2"/>
    <dgm:cxn modelId="{ED3DF9FB-5164-46D2-9C96-943347E1DC8E}" type="presOf" srcId="{29346455-0B8E-457B-8F71-682A887073A5}" destId="{F8219D00-441F-4963-BAED-371853F4E560}" srcOrd="1" destOrd="0" presId="urn:microsoft.com/office/officeart/2005/8/layout/cycle2"/>
    <dgm:cxn modelId="{D375978F-12C0-4ACF-A3C1-3D1DA3546669}" srcId="{E2FF5E6B-9E3F-4E5D-96BB-39B038D304A8}" destId="{C1139D9A-E897-4265-A57D-AF58AD3C12FD}" srcOrd="0" destOrd="0" parTransId="{9647C5FC-C41C-4C99-AF6D-3150F046C249}" sibTransId="{29346455-0B8E-457B-8F71-682A887073A5}"/>
    <dgm:cxn modelId="{57F784B1-5222-4947-92D7-3ADE1B9BFF68}" type="presParOf" srcId="{0C7BA387-1D98-4E2A-A172-0074DB1D9D4B}" destId="{F5B3FDB2-A2A7-4471-8B65-5B7A7F30780D}" srcOrd="0" destOrd="0" presId="urn:microsoft.com/office/officeart/2005/8/layout/cycle2"/>
    <dgm:cxn modelId="{D2336607-3558-4D62-8B16-3DB56F1CED4C}" type="presParOf" srcId="{0C7BA387-1D98-4E2A-A172-0074DB1D9D4B}" destId="{C722001A-D0C9-4F61-8A10-752B725C06AC}" srcOrd="1" destOrd="0" presId="urn:microsoft.com/office/officeart/2005/8/layout/cycle2"/>
    <dgm:cxn modelId="{C716331D-A4AC-49BB-B9D7-2F7CD62F9CD9}" type="presParOf" srcId="{C722001A-D0C9-4F61-8A10-752B725C06AC}" destId="{F8219D00-441F-4963-BAED-371853F4E560}" srcOrd="0" destOrd="0" presId="urn:microsoft.com/office/officeart/2005/8/layout/cycle2"/>
    <dgm:cxn modelId="{B1047ED0-54B8-464A-8800-2F90F91A6A51}" type="presParOf" srcId="{0C7BA387-1D98-4E2A-A172-0074DB1D9D4B}" destId="{37B4665A-FE89-46E2-88EF-8BB8955541FB}" srcOrd="2" destOrd="0" presId="urn:microsoft.com/office/officeart/2005/8/layout/cycle2"/>
    <dgm:cxn modelId="{920E876A-85BA-4650-A5E7-BF3EE1EFA4DD}" type="presParOf" srcId="{0C7BA387-1D98-4E2A-A172-0074DB1D9D4B}" destId="{F709BE1C-2D9C-4957-8E2C-43DBE672CADF}" srcOrd="3" destOrd="0" presId="urn:microsoft.com/office/officeart/2005/8/layout/cycle2"/>
    <dgm:cxn modelId="{8848FA95-88C8-4243-87E5-5F18D2F4761A}" type="presParOf" srcId="{F709BE1C-2D9C-4957-8E2C-43DBE672CADF}" destId="{182284C4-0D77-434E-B4DB-3D489062FDDA}" srcOrd="0" destOrd="0" presId="urn:microsoft.com/office/officeart/2005/8/layout/cycle2"/>
    <dgm:cxn modelId="{0BC9A9C1-F077-46B4-947F-8D8863F903E6}" type="presParOf" srcId="{0C7BA387-1D98-4E2A-A172-0074DB1D9D4B}" destId="{1CE5B0B6-EB47-45F3-BD98-8D814A78D9B2}" srcOrd="4" destOrd="0" presId="urn:microsoft.com/office/officeart/2005/8/layout/cycle2"/>
    <dgm:cxn modelId="{D05CA7C3-17C1-4F2E-A245-1856F86193C2}" type="presParOf" srcId="{0C7BA387-1D98-4E2A-A172-0074DB1D9D4B}" destId="{7C2D7DE4-583F-4B7F-8A9D-09DCA68029C7}" srcOrd="5" destOrd="0" presId="urn:microsoft.com/office/officeart/2005/8/layout/cycle2"/>
    <dgm:cxn modelId="{270A7808-62C2-4530-9864-C1CB7EFA108F}" type="presParOf" srcId="{7C2D7DE4-583F-4B7F-8A9D-09DCA68029C7}" destId="{B10756D4-C69A-4EA3-A222-44CCBA67FB86}" srcOrd="0" destOrd="0" presId="urn:microsoft.com/office/officeart/2005/8/layout/cycle2"/>
    <dgm:cxn modelId="{690556B0-997D-4704-9D08-F65EBA24DA4A}" type="presParOf" srcId="{0C7BA387-1D98-4E2A-A172-0074DB1D9D4B}" destId="{30A19DE1-B8D2-4A3B-8C0E-88349C4EBA4B}" srcOrd="6" destOrd="0" presId="urn:microsoft.com/office/officeart/2005/8/layout/cycle2"/>
    <dgm:cxn modelId="{97D94805-AF57-4009-9C49-0C7D0266FD8B}" type="presParOf" srcId="{0C7BA387-1D98-4E2A-A172-0074DB1D9D4B}" destId="{27FAE657-D308-478A-903A-4C5BBA5162A8}" srcOrd="7" destOrd="0" presId="urn:microsoft.com/office/officeart/2005/8/layout/cycle2"/>
    <dgm:cxn modelId="{B807FDF0-D987-428D-B486-881753750FCB}" type="presParOf" srcId="{27FAE657-D308-478A-903A-4C5BBA5162A8}" destId="{40D12E8D-C1E4-4086-AED0-535618263F95}" srcOrd="0" destOrd="0" presId="urn:microsoft.com/office/officeart/2005/8/layout/cycle2"/>
    <dgm:cxn modelId="{E2F5471E-FB44-44FE-A51A-64F4BB69E488}" type="presParOf" srcId="{0C7BA387-1D98-4E2A-A172-0074DB1D9D4B}" destId="{D784098D-E66B-40C5-A03D-D92CAD97F915}" srcOrd="8" destOrd="0" presId="urn:microsoft.com/office/officeart/2005/8/layout/cycle2"/>
    <dgm:cxn modelId="{D45DCEB8-DB7C-4EA1-9C5A-68C6320B4A88}" type="presParOf" srcId="{0C7BA387-1D98-4E2A-A172-0074DB1D9D4B}" destId="{E391399D-C8FB-486A-BC42-2725F9B0E6C3}" srcOrd="9" destOrd="0" presId="urn:microsoft.com/office/officeart/2005/8/layout/cycle2"/>
    <dgm:cxn modelId="{08B112AC-A995-4F12-ABC4-0F5857D3F34C}" type="presParOf" srcId="{E391399D-C8FB-486A-BC42-2725F9B0E6C3}" destId="{5AD922C1-450D-452A-B984-B78ACDCA86E3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B3FDB2-A2A7-4471-8B65-5B7A7F30780D}">
      <dsp:nvSpPr>
        <dsp:cNvPr id="0" name=""/>
        <dsp:cNvSpPr/>
      </dsp:nvSpPr>
      <dsp:spPr>
        <a:xfrm>
          <a:off x="4112615" y="-76527"/>
          <a:ext cx="2110551" cy="146766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SETTING PI CLUSTER AND SERVER</a:t>
          </a:r>
          <a:endParaRPr lang="en-US" sz="1200" kern="1200" dirty="0"/>
        </a:p>
      </dsp:txBody>
      <dsp:txXfrm>
        <a:off x="4421698" y="138408"/>
        <a:ext cx="1492385" cy="1037798"/>
      </dsp:txXfrm>
    </dsp:sp>
    <dsp:sp modelId="{C722001A-D0C9-4F61-8A10-752B725C06AC}">
      <dsp:nvSpPr>
        <dsp:cNvPr id="0" name=""/>
        <dsp:cNvSpPr/>
      </dsp:nvSpPr>
      <dsp:spPr>
        <a:xfrm rot="630760">
          <a:off x="6489806" y="782786"/>
          <a:ext cx="756297" cy="3799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6490763" y="848385"/>
        <a:ext cx="642299" cy="227996"/>
      </dsp:txXfrm>
    </dsp:sp>
    <dsp:sp modelId="{37B4665A-FE89-46E2-88EF-8BB8955541FB}">
      <dsp:nvSpPr>
        <dsp:cNvPr id="0" name=""/>
        <dsp:cNvSpPr/>
      </dsp:nvSpPr>
      <dsp:spPr>
        <a:xfrm>
          <a:off x="7570883" y="579917"/>
          <a:ext cx="1626230" cy="1348389"/>
        </a:xfrm>
        <a:prstGeom prst="ellipse">
          <a:avLst/>
        </a:prstGeom>
        <a:solidFill>
          <a:schemeClr val="accent4">
            <a:hueOff val="-4778272"/>
            <a:satOff val="8468"/>
            <a:lumOff val="29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OBTAINING INFORMATIONAL DATA THROUGH DHT11 AND WEB ANALYSIS </a:t>
          </a:r>
          <a:endParaRPr lang="en-US" sz="1200" kern="1200" dirty="0"/>
        </a:p>
      </dsp:txBody>
      <dsp:txXfrm>
        <a:off x="7809039" y="777384"/>
        <a:ext cx="1149918" cy="953455"/>
      </dsp:txXfrm>
    </dsp:sp>
    <dsp:sp modelId="{F709BE1C-2D9C-4957-8E2C-43DBE672CADF}">
      <dsp:nvSpPr>
        <dsp:cNvPr id="0" name=""/>
        <dsp:cNvSpPr/>
      </dsp:nvSpPr>
      <dsp:spPr>
        <a:xfrm rot="8113753">
          <a:off x="7025589" y="2050596"/>
          <a:ext cx="728005" cy="3799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4778272"/>
            <a:satOff val="8468"/>
            <a:lumOff val="299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7123053" y="2086452"/>
        <a:ext cx="614007" cy="227996"/>
      </dsp:txXfrm>
    </dsp:sp>
    <dsp:sp modelId="{1CE5B0B6-EB47-45F3-BD98-8D814A78D9B2}">
      <dsp:nvSpPr>
        <dsp:cNvPr id="0" name=""/>
        <dsp:cNvSpPr/>
      </dsp:nvSpPr>
      <dsp:spPr>
        <a:xfrm>
          <a:off x="5164887" y="2685438"/>
          <a:ext cx="2417620" cy="1125909"/>
        </a:xfrm>
        <a:prstGeom prst="ellipse">
          <a:avLst/>
        </a:prstGeom>
        <a:solidFill>
          <a:schemeClr val="accent4">
            <a:hueOff val="-9556544"/>
            <a:satOff val="16937"/>
            <a:lumOff val="5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APPLYING VECTOR MACHINE LEARNING MODEL TO PROCESS THE DATA </a:t>
          </a:r>
          <a:endParaRPr lang="en-US" sz="1200" kern="1200" dirty="0"/>
        </a:p>
      </dsp:txBody>
      <dsp:txXfrm>
        <a:off x="5518939" y="2850324"/>
        <a:ext cx="1709516" cy="796137"/>
      </dsp:txXfrm>
    </dsp:sp>
    <dsp:sp modelId="{7C2D7DE4-583F-4B7F-8A9D-09DCA68029C7}">
      <dsp:nvSpPr>
        <dsp:cNvPr id="0" name=""/>
        <dsp:cNvSpPr/>
      </dsp:nvSpPr>
      <dsp:spPr>
        <a:xfrm rot="10800000">
          <a:off x="4744330" y="3058395"/>
          <a:ext cx="297193" cy="3799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9556544"/>
            <a:satOff val="16937"/>
            <a:lumOff val="598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4833488" y="3134394"/>
        <a:ext cx="208035" cy="227996"/>
      </dsp:txXfrm>
    </dsp:sp>
    <dsp:sp modelId="{30A19DE1-B8D2-4A3B-8C0E-88349C4EBA4B}">
      <dsp:nvSpPr>
        <dsp:cNvPr id="0" name=""/>
        <dsp:cNvSpPr/>
      </dsp:nvSpPr>
      <dsp:spPr>
        <a:xfrm>
          <a:off x="1858230" y="2685438"/>
          <a:ext cx="2745913" cy="1125909"/>
        </a:xfrm>
        <a:prstGeom prst="ellipse">
          <a:avLst/>
        </a:prstGeom>
        <a:solidFill>
          <a:schemeClr val="accent4">
            <a:hueOff val="-14334816"/>
            <a:satOff val="25405"/>
            <a:lumOff val="897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SENDING TO INFORMATION TO NODEMCU BASED SERVER</a:t>
          </a:r>
          <a:endParaRPr lang="en-US" sz="1200" kern="1200" dirty="0"/>
        </a:p>
      </dsp:txBody>
      <dsp:txXfrm>
        <a:off x="2260360" y="2850324"/>
        <a:ext cx="1941653" cy="796137"/>
      </dsp:txXfrm>
    </dsp:sp>
    <dsp:sp modelId="{27FAE657-D308-478A-903A-4C5BBA5162A8}">
      <dsp:nvSpPr>
        <dsp:cNvPr id="0" name=""/>
        <dsp:cNvSpPr/>
      </dsp:nvSpPr>
      <dsp:spPr>
        <a:xfrm rot="14295143">
          <a:off x="2614460" y="2291456"/>
          <a:ext cx="284349" cy="3799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14334816"/>
            <a:satOff val="25405"/>
            <a:lumOff val="897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2679555" y="2403726"/>
        <a:ext cx="199044" cy="227996"/>
      </dsp:txXfrm>
    </dsp:sp>
    <dsp:sp modelId="{D784098D-E66B-40C5-A03D-D92CAD97F915}">
      <dsp:nvSpPr>
        <dsp:cNvPr id="0" name=""/>
        <dsp:cNvSpPr/>
      </dsp:nvSpPr>
      <dsp:spPr>
        <a:xfrm>
          <a:off x="1299652" y="1002586"/>
          <a:ext cx="1885470" cy="1295550"/>
        </a:xfrm>
        <a:prstGeom prst="ellipse">
          <a:avLst/>
        </a:prstGeom>
        <a:solidFill>
          <a:schemeClr val="accent4">
            <a:hueOff val="-19113089"/>
            <a:satOff val="33873"/>
            <a:lumOff val="119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MANIPULATING INFORMATION TO SEND TO EMAIL EVERDAY AT 12:45pm</a:t>
          </a:r>
          <a:endParaRPr lang="en-US" sz="1200" kern="1200" dirty="0"/>
        </a:p>
      </dsp:txBody>
      <dsp:txXfrm>
        <a:off x="1575773" y="1192315"/>
        <a:ext cx="1333228" cy="916092"/>
      </dsp:txXfrm>
    </dsp:sp>
    <dsp:sp modelId="{E391399D-C8FB-486A-BC42-2725F9B0E6C3}">
      <dsp:nvSpPr>
        <dsp:cNvPr id="0" name=""/>
        <dsp:cNvSpPr/>
      </dsp:nvSpPr>
      <dsp:spPr>
        <a:xfrm rot="20475021">
          <a:off x="3319829" y="987099"/>
          <a:ext cx="633558" cy="3799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19113089"/>
            <a:satOff val="33873"/>
            <a:lumOff val="1196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3322854" y="1081419"/>
        <a:ext cx="519560" cy="2279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png>
</file>

<file path=ppt/media/image4.png>
</file>

<file path=ppt/media/image5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BB02557A-7053-4340-A874-8AB926A8EDA1}" type="datetimeFigureOut">
              <a:rPr lang="en-US" dirty="0"/>
              <a:t>9/13/2018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9/13/2018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BB02557A-7053-4340-A874-8AB926A8EDA1}" type="datetimeFigureOut">
              <a:rPr lang="en-US" dirty="0"/>
              <a:t>9/13/2018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9/13/2018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B02557A-7053-4340-A874-8AB926A8EDA1}" type="datetimeFigureOut">
              <a:rPr lang="en-US" dirty="0"/>
              <a:pPr/>
              <a:t>9/13/2018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9/13/2018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9/13/2018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9/13/2018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dirty="0"/>
              <a:t>9/13/2018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BB02557A-7053-4340-A874-8AB926A8EDA1}" type="datetimeFigureOut">
              <a:rPr lang="en-US" dirty="0"/>
              <a:pPr/>
              <a:t>9/13/2018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BB02557A-7053-4340-A874-8AB926A8EDA1}" type="datetimeFigureOut">
              <a:rPr lang="en-US" dirty="0"/>
              <a:pPr/>
              <a:t>9/13/2018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BB02557A-7053-4340-A874-8AB926A8EDA1}" type="datetimeFigureOut">
              <a:rPr lang="en-US" dirty="0"/>
              <a:pPr/>
              <a:t>9/13/2018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/>
          <a:lstStyle/>
          <a:p>
            <a:r>
              <a:rPr lang="en-US" dirty="0" smtClean="0"/>
              <a:t>THE COMPLETE </a:t>
            </a:r>
            <a:br>
              <a:rPr lang="en-US" dirty="0" smtClean="0"/>
            </a:br>
            <a:r>
              <a:rPr lang="en-US" i="1" dirty="0" smtClean="0">
                <a:solidFill>
                  <a:srgbClr val="00B0F0"/>
                </a:solidFill>
              </a:rPr>
              <a:t>HOME </a:t>
            </a:r>
            <a:endParaRPr lang="en-US" i="1" dirty="0">
              <a:solidFill>
                <a:srgbClr val="00B0F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03368" y="3031959"/>
            <a:ext cx="2811062" cy="2919662"/>
          </a:xfrm>
        </p:spPr>
        <p:txBody>
          <a:bodyPr/>
          <a:lstStyle/>
          <a:p>
            <a:r>
              <a:rPr lang="en-US" dirty="0" smtClean="0"/>
              <a:t>ASHITA-17BEC7039</a:t>
            </a:r>
            <a:br>
              <a:rPr lang="en-US" dirty="0" smtClean="0"/>
            </a:br>
            <a:r>
              <a:rPr lang="en-US" dirty="0" smtClean="0"/>
              <a:t>TATHAGAT-17BCE7100</a:t>
            </a:r>
          </a:p>
          <a:p>
            <a:r>
              <a:rPr lang="en-US" dirty="0" smtClean="0"/>
              <a:t>ROHIT-17BEC7024</a:t>
            </a:r>
          </a:p>
          <a:p>
            <a:r>
              <a:rPr lang="en-US" dirty="0" smtClean="0"/>
              <a:t>MANJARI-17BCE7075</a:t>
            </a:r>
          </a:p>
          <a:p>
            <a:r>
              <a:rPr lang="en-US" dirty="0" smtClean="0"/>
              <a:t>NAGARJUNA-17MIS7162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62" b="1861"/>
          <a:stretch/>
        </p:blipFill>
        <p:spPr>
          <a:xfrm>
            <a:off x="725906" y="1477127"/>
            <a:ext cx="5610726" cy="338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550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348" y="568345"/>
            <a:ext cx="11190924" cy="1560716"/>
          </a:xfrm>
        </p:spPr>
        <p:txBody>
          <a:bodyPr/>
          <a:lstStyle/>
          <a:p>
            <a:r>
              <a:rPr lang="en-US" dirty="0" smtClean="0"/>
              <a:t>FUTURE OBJECTIVES AND PLAN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374820"/>
              </p:ext>
            </p:extLst>
          </p:nvPr>
        </p:nvGraphicFramePr>
        <p:xfrm>
          <a:off x="513348" y="2313272"/>
          <a:ext cx="11191290" cy="45447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5215"/>
                <a:gridCol w="1865215"/>
                <a:gridCol w="1865215"/>
                <a:gridCol w="1865215"/>
                <a:gridCol w="1865215"/>
                <a:gridCol w="1865215"/>
              </a:tblGrid>
              <a:tr h="946484">
                <a:tc>
                  <a:txBody>
                    <a:bodyPr/>
                    <a:lstStyle/>
                    <a:p>
                      <a:r>
                        <a:rPr lang="en-US" dirty="0" smtClean="0"/>
                        <a:t>NAMES / DURATION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ASHITA SATPATHY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Tathagat</a:t>
                      </a:r>
                      <a:r>
                        <a:rPr lang="en-US" baseline="0" dirty="0" smtClean="0"/>
                        <a:t> Banerjee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Manjari Bisht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Rohit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M.Nagarjuna</a:t>
                      </a:r>
                      <a:endParaRPr lang="en-US" dirty="0"/>
                    </a:p>
                  </a:txBody>
                  <a:tcPr/>
                </a:tc>
              </a:tr>
              <a:tr h="946484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r>
                        <a:rPr lang="en-US" baseline="30000" dirty="0" smtClean="0"/>
                        <a:t>th</a:t>
                      </a:r>
                      <a:r>
                        <a:rPr lang="en-US" dirty="0" smtClean="0"/>
                        <a:t> September to 30</a:t>
                      </a:r>
                      <a:r>
                        <a:rPr lang="en-US" baseline="30000" dirty="0" smtClean="0"/>
                        <a:t>th</a:t>
                      </a:r>
                      <a:r>
                        <a:rPr lang="en-US" dirty="0" smtClean="0"/>
                        <a:t> September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INSTALLATION</a:t>
                      </a:r>
                      <a:r>
                        <a:rPr lang="en-US" baseline="0" dirty="0" smtClean="0"/>
                        <a:t> OF HOME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DEEP LEARNING INVOKED SERVER AND MAIN NLP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FIRE DETECTION AND ALARM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CIRCUITARY DETECTION OF ALL COMPONENTS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SMOKE ALARM</a:t>
                      </a:r>
                      <a:r>
                        <a:rPr lang="en-US" baseline="0" dirty="0" smtClean="0"/>
                        <a:t> DETECTION</a:t>
                      </a:r>
                      <a:endParaRPr lang="en-US" dirty="0"/>
                    </a:p>
                  </a:txBody>
                  <a:tcPr/>
                </a:tc>
              </a:tr>
              <a:tr h="946484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r>
                        <a:rPr lang="en-US" baseline="30000" dirty="0" smtClean="0"/>
                        <a:t>st</a:t>
                      </a:r>
                      <a:r>
                        <a:rPr lang="en-US" baseline="0" dirty="0" smtClean="0"/>
                        <a:t> October to 10</a:t>
                      </a:r>
                      <a:r>
                        <a:rPr lang="en-US" baseline="30000" dirty="0" smtClean="0"/>
                        <a:t>th</a:t>
                      </a:r>
                      <a:r>
                        <a:rPr lang="en-US" baseline="0" dirty="0" smtClean="0"/>
                        <a:t> October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INSTALLATION OF MAIN CIRCUITARY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3D MODEL ENHANCEMENT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WEB MANUAL DEVLOPMENT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INSTALLATION OF MAIN CIRCUITARY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WEB MANUAL DEVLOPMENT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946484"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r>
                        <a:rPr lang="en-US" baseline="30000" dirty="0" smtClean="0"/>
                        <a:t>th</a:t>
                      </a:r>
                      <a:r>
                        <a:rPr lang="en-US" dirty="0" smtClean="0"/>
                        <a:t> October to 18t October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INSTALLATION OF LOCKING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INSTALLATION OF LOCK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DATABASE ENHANCEMENT ALONG WITH WEB APPLICATION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WORKING OF WATER OVERFLOW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INSTALLATION OF LOCK SYSTEM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8778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0">
          <a:fgClr>
            <a:schemeClr val="bg2"/>
          </a:fgClr>
          <a:bgClr>
            <a:srgbClr val="FFC000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3010" y="2397145"/>
            <a:ext cx="5101389" cy="2864666"/>
          </a:xfrm>
        </p:spPr>
        <p:txBody>
          <a:bodyPr>
            <a:normAutofit fontScale="90000"/>
          </a:bodyPr>
          <a:lstStyle/>
          <a:p>
            <a:r>
              <a:rPr lang="en-US" sz="5400" i="1" dirty="0" smtClean="0">
                <a:solidFill>
                  <a:srgbClr val="00B0F0"/>
                </a:solidFill>
              </a:rPr>
              <a:t/>
            </a:r>
            <a:br>
              <a:rPr lang="en-US" sz="5400" i="1" dirty="0" smtClean="0">
                <a:solidFill>
                  <a:srgbClr val="00B0F0"/>
                </a:solidFill>
              </a:rPr>
            </a:br>
            <a:r>
              <a:rPr lang="en-US" sz="5400" i="1" dirty="0" smtClean="0">
                <a:solidFill>
                  <a:srgbClr val="00B0F0"/>
                </a:solidFill>
              </a:rPr>
              <a:t>THANK  YOU</a:t>
            </a:r>
            <a:br>
              <a:rPr lang="en-US" sz="5400" i="1" dirty="0" smtClean="0">
                <a:solidFill>
                  <a:srgbClr val="00B0F0"/>
                </a:solidFill>
              </a:rPr>
            </a:br>
            <a:r>
              <a:rPr lang="en-US" sz="5400" i="1" dirty="0" smtClean="0">
                <a:solidFill>
                  <a:srgbClr val="00B0F0"/>
                </a:solidFill>
              </a:rPr>
              <a:t>(Dhanyawadh)</a:t>
            </a:r>
            <a:br>
              <a:rPr lang="en-US" sz="5400" i="1" dirty="0" smtClean="0">
                <a:solidFill>
                  <a:srgbClr val="00B0F0"/>
                </a:solidFill>
              </a:rPr>
            </a:br>
            <a:endParaRPr lang="en-US" sz="5400" i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391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348" y="568345"/>
            <a:ext cx="11190924" cy="1560716"/>
          </a:xfrm>
        </p:spPr>
        <p:txBody>
          <a:bodyPr/>
          <a:lstStyle/>
          <a:p>
            <a:r>
              <a:rPr lang="en-US" dirty="0" smtClean="0"/>
              <a:t>REQUIREMENT AND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348" y="2438400"/>
            <a:ext cx="11190923" cy="3651504"/>
          </a:xfrm>
        </p:spPr>
        <p:txBody>
          <a:bodyPr/>
          <a:lstStyle/>
          <a:p>
            <a:r>
              <a:rPr lang="en-US" dirty="0" smtClean="0"/>
              <a:t>Presently with the need of smart and internet based things , its only important for engineers today to understand the need of automate smart , automated, safety and mathematical model implementation of a home . A small try to the same cause is what we seek through our try to it . </a:t>
            </a:r>
          </a:p>
          <a:p>
            <a:r>
              <a:rPr lang="en-US" dirty="0" smtClean="0"/>
              <a:t>We have came across a wide linkage of ideas , and have intended to built through a miniature model for the same .</a:t>
            </a:r>
          </a:p>
          <a:p>
            <a:r>
              <a:rPr lang="en-US" dirty="0" smtClean="0"/>
              <a:t>We have been understanding the usage at large scale of Arduino , Raspberry , node </a:t>
            </a:r>
            <a:r>
              <a:rPr lang="en-US" dirty="0" err="1" smtClean="0"/>
              <a:t>mcu</a:t>
            </a:r>
            <a:r>
              <a:rPr lang="en-US" dirty="0" smtClean="0"/>
              <a:t> and other such microprocessors which will be further demonstrated in the following slides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785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6696" y="568345"/>
            <a:ext cx="10677576" cy="1560716"/>
          </a:xfrm>
        </p:spPr>
        <p:txBody>
          <a:bodyPr/>
          <a:lstStyle/>
          <a:p>
            <a:r>
              <a:rPr lang="en-US" dirty="0" smtClean="0"/>
              <a:t>COMPONENT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6696" y="2438400"/>
            <a:ext cx="4491787" cy="365150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ARDUINO UNO           </a:t>
            </a:r>
          </a:p>
          <a:p>
            <a:r>
              <a:rPr lang="en-US" dirty="0" smtClean="0"/>
              <a:t>RASPBERRY</a:t>
            </a:r>
          </a:p>
          <a:p>
            <a:r>
              <a:rPr lang="en-US" dirty="0" smtClean="0"/>
              <a:t>FIRE SENSOR</a:t>
            </a:r>
          </a:p>
          <a:p>
            <a:r>
              <a:rPr lang="en-US" dirty="0" smtClean="0"/>
              <a:t>SMOKE SENSOR</a:t>
            </a:r>
          </a:p>
          <a:p>
            <a:r>
              <a:rPr lang="en-US" dirty="0" smtClean="0"/>
              <a:t>NODE MCU</a:t>
            </a:r>
          </a:p>
          <a:p>
            <a:r>
              <a:rPr lang="en-US" dirty="0" smtClean="0"/>
              <a:t>GARDENING SYSTEM</a:t>
            </a:r>
          </a:p>
          <a:p>
            <a:r>
              <a:rPr lang="en-US" dirty="0" smtClean="0"/>
              <a:t>SECURITY LOOK</a:t>
            </a:r>
          </a:p>
          <a:p>
            <a:r>
              <a:rPr lang="en-US" dirty="0" smtClean="0"/>
              <a:t>SERVER AND SOFTWARE SET UPS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702970" y="2438400"/>
            <a:ext cx="4491787" cy="36515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200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20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400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8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01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600" i="1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801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HOME AUTOMATION SENSORS</a:t>
            </a:r>
          </a:p>
          <a:p>
            <a:r>
              <a:rPr lang="en-US" dirty="0" smtClean="0"/>
              <a:t>Self analytical watering system</a:t>
            </a:r>
          </a:p>
          <a:p>
            <a:r>
              <a:rPr lang="en-US" dirty="0" smtClean="0"/>
              <a:t>LDR light system</a:t>
            </a:r>
          </a:p>
          <a:p>
            <a:r>
              <a:rPr lang="en-US" dirty="0" smtClean="0"/>
              <a:t>Light ambiguous power nodes</a:t>
            </a:r>
          </a:p>
          <a:p>
            <a:r>
              <a:rPr lang="en-US" dirty="0" smtClean="0"/>
              <a:t>Temperature and weather predictor</a:t>
            </a:r>
          </a:p>
          <a:p>
            <a:r>
              <a:rPr lang="en-US" dirty="0" smtClean="0"/>
              <a:t>Machine learning automations to home</a:t>
            </a:r>
          </a:p>
          <a:p>
            <a:r>
              <a:rPr lang="en-US" dirty="0" smtClean="0"/>
              <a:t>Mobile app + web application 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687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8968" y="433137"/>
            <a:ext cx="5325979" cy="56628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REINFORCEMENT LEARNING MODEL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dirty="0" smtClean="0"/>
              <a:t>Raspberry pi is used to implement deep learning and machine learning algorithms </a:t>
            </a:r>
          </a:p>
          <a:p>
            <a:pPr marL="0" indent="0">
              <a:buNone/>
            </a:pPr>
            <a:r>
              <a:rPr lang="en-US" dirty="0" smtClean="0"/>
              <a:t>We have installed a machine learning weather predictor using  VSM classification model </a:t>
            </a:r>
          </a:p>
          <a:p>
            <a:pPr marL="0" indent="0">
              <a:buNone/>
            </a:pPr>
            <a:r>
              <a:rPr lang="en-US" dirty="0" smtClean="0"/>
              <a:t>It takes temperature , humidity through DHT11 and sunrise , sunset time through web or intelligent learning , then convert them to csv , finally forms a server </a:t>
            </a:r>
            <a:r>
              <a:rPr lang="en-US" dirty="0" err="1" smtClean="0"/>
              <a:t>lAN</a:t>
            </a:r>
            <a:r>
              <a:rPr lang="en-US" dirty="0" smtClean="0"/>
              <a:t> location to sent alert at a specific time in a day.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621" y="545432"/>
            <a:ext cx="5694947" cy="56628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HARD CODING SENOR LEARNING</a:t>
            </a:r>
          </a:p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eriod"/>
            </a:pPr>
            <a:r>
              <a:rPr lang="en-US" dirty="0" smtClean="0"/>
              <a:t>VOICE CONTROLLED SERVER GENERATED HOME APPLIANCE CONTROL USING NODE MCU</a:t>
            </a:r>
          </a:p>
          <a:p>
            <a:pPr marL="457200" indent="-457200">
              <a:buAutoNum type="arabicPeriod"/>
            </a:pPr>
            <a:r>
              <a:rPr lang="en-US" dirty="0" smtClean="0"/>
              <a:t>Automatic self assessing gardening light , temperature and water model using Arduino</a:t>
            </a:r>
          </a:p>
          <a:p>
            <a:pPr marL="457200" indent="-457200">
              <a:buAutoNum type="arabicPeriod"/>
            </a:pPr>
            <a:r>
              <a:rPr lang="en-US" dirty="0" smtClean="0"/>
              <a:t>Fire and smoke sensor for KITCHEN SAFETY.</a:t>
            </a:r>
          </a:p>
          <a:p>
            <a:pPr marL="457200" indent="-457200">
              <a:buAutoNum type="arabicPeriod"/>
            </a:pPr>
            <a:r>
              <a:rPr lang="en-US" dirty="0" smtClean="0"/>
              <a:t>Generous door lock car pattern system .</a:t>
            </a:r>
          </a:p>
          <a:p>
            <a:pPr marL="457200" indent="-457200">
              <a:buAutoNum type="arabicPeriod"/>
            </a:pPr>
            <a:r>
              <a:rPr lang="en-US" dirty="0" smtClean="0"/>
              <a:t>Building a 3D model of areal house .</a:t>
            </a:r>
          </a:p>
        </p:txBody>
      </p:sp>
    </p:spTree>
    <p:extLst>
      <p:ext uri="{BB962C8B-B14F-4D97-AF65-F5344CB8AC3E}">
        <p14:creationId xmlns:p14="http://schemas.microsoft.com/office/powerpoint/2010/main" val="176326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7428" y="318179"/>
            <a:ext cx="8770571" cy="1560716"/>
          </a:xfrm>
        </p:spPr>
        <p:txBody>
          <a:bodyPr/>
          <a:lstStyle/>
          <a:p>
            <a:r>
              <a:rPr lang="en-US" dirty="0" smtClean="0"/>
              <a:t>WORKING OF PI based WEATHER ANALYST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1141326"/>
              </p:ext>
            </p:extLst>
          </p:nvPr>
        </p:nvGraphicFramePr>
        <p:xfrm>
          <a:off x="776377" y="2363638"/>
          <a:ext cx="10928261" cy="3726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19709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GARDENING SYSTEM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330" y="2422356"/>
            <a:ext cx="3178344" cy="3657601"/>
          </a:xfrm>
        </p:spPr>
        <p:txBody>
          <a:bodyPr/>
          <a:lstStyle/>
          <a:p>
            <a:r>
              <a:rPr lang="en-US" dirty="0" smtClean="0"/>
              <a:t>Helps automatic gardening at times of family trip and other outings of the owner.</a:t>
            </a:r>
          </a:p>
          <a:p>
            <a:r>
              <a:rPr lang="en-US" dirty="0" smtClean="0"/>
              <a:t>Correct mathematical analysis helps in maintain ecosystem as well as understanding plants and lifecycles better.</a:t>
            </a:r>
          </a:p>
          <a:p>
            <a:endParaRPr lang="en-US" dirty="0" smtClean="0"/>
          </a:p>
        </p:txBody>
      </p:sp>
      <p:pic>
        <p:nvPicPr>
          <p:cNvPr id="5" name="0364E803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92599" y="2438400"/>
            <a:ext cx="7411671" cy="3657600"/>
          </a:xfrm>
        </p:spPr>
      </p:pic>
    </p:spTree>
    <p:extLst>
      <p:ext uri="{BB962C8B-B14F-4D97-AF65-F5344CB8AC3E}">
        <p14:creationId xmlns:p14="http://schemas.microsoft.com/office/powerpoint/2010/main" val="3365826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LDR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330" y="2422356"/>
            <a:ext cx="3178344" cy="365760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Helps automatic detection of night time lighting system</a:t>
            </a:r>
          </a:p>
          <a:p>
            <a:r>
              <a:rPr lang="en-US" dirty="0" smtClean="0"/>
              <a:t>During night thefts and problems can be very fruitful</a:t>
            </a:r>
          </a:p>
          <a:p>
            <a:r>
              <a:rPr lang="en-US" dirty="0" smtClean="0"/>
              <a:t>Moreover during trips when we reach at night , it is an efficient tool for automation indices.</a:t>
            </a:r>
          </a:p>
          <a:p>
            <a:endParaRPr lang="en-US" dirty="0" smtClean="0"/>
          </a:p>
        </p:txBody>
      </p:sp>
      <p:pic>
        <p:nvPicPr>
          <p:cNvPr id="6" name="CAFC8DF9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71975" y="2438400"/>
            <a:ext cx="6648450" cy="3657600"/>
          </a:xfrm>
        </p:spPr>
      </p:pic>
    </p:spTree>
    <p:extLst>
      <p:ext uri="{BB962C8B-B14F-4D97-AF65-F5344CB8AC3E}">
        <p14:creationId xmlns:p14="http://schemas.microsoft.com/office/powerpoint/2010/main" val="2884094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VOICE CONTROLLED MODELLING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nlp based google assistant we are able to figure speech to text .</a:t>
            </a:r>
          </a:p>
          <a:p>
            <a:r>
              <a:rPr lang="en-US" dirty="0" smtClean="0"/>
              <a:t>Then using server and connection LANs we send info to modem cu .</a:t>
            </a:r>
          </a:p>
          <a:p>
            <a:r>
              <a:rPr lang="en-US" dirty="0" smtClean="0"/>
              <a:t> NODE MCU helps to connect as many as possible devices to connect to forms a complete home automated setup</a:t>
            </a:r>
          </a:p>
          <a:p>
            <a:r>
              <a:rPr lang="en-US" dirty="0" smtClean="0"/>
              <a:t>Further by using raspberry to micro control the processor we can  reach out to important emails for certain devices in the home as well.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631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8773" y="573464"/>
            <a:ext cx="5242764" cy="1687924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chemeClr val="bg2">
                    <a:lumMod val="50000"/>
                  </a:schemeClr>
                </a:solidFill>
              </a:rPr>
              <a:t>3D MODEL</a:t>
            </a:r>
            <a:endParaRPr lang="en-US" sz="6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41325"/>
            <a:ext cx="4459705" cy="565467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773" y="2816643"/>
            <a:ext cx="5829968" cy="3279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070240"/>
      </p:ext>
    </p:extLst>
  </p:cSld>
  <p:clrMapOvr>
    <a:masterClrMapping/>
  </p:clrMapOvr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TM10001104[[fn=Feathered]]</Template>
  <TotalTime>111</TotalTime>
  <Words>560</Words>
  <Application>Microsoft Office PowerPoint</Application>
  <PresentationFormat>Widescreen</PresentationFormat>
  <Paragraphs>82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Century Schoolbook</vt:lpstr>
      <vt:lpstr>Corbel</vt:lpstr>
      <vt:lpstr>Feathered</vt:lpstr>
      <vt:lpstr>THE COMPLETE  HOME </vt:lpstr>
      <vt:lpstr>REQUIREMENT AND COMPONENTS</vt:lpstr>
      <vt:lpstr>COMPONENT LIST</vt:lpstr>
      <vt:lpstr>PowerPoint Presentation</vt:lpstr>
      <vt:lpstr>WORKING OF PI based WEATHER ANALYST</vt:lpstr>
      <vt:lpstr>GARDENING SYSTEM </vt:lpstr>
      <vt:lpstr>LDR </vt:lpstr>
      <vt:lpstr>VOICE CONTROLLED MODELLING</vt:lpstr>
      <vt:lpstr>3D MODEL</vt:lpstr>
      <vt:lpstr>FUTURE OBJECTIVES AND PLAN</vt:lpstr>
      <vt:lpstr> THANK  YOU (Dhanyawadh)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COMPLETE  HOME</dc:title>
  <dc:creator>Tathagat Banerjee</dc:creator>
  <cp:lastModifiedBy>Tathagat Banerjee</cp:lastModifiedBy>
  <cp:revision>9</cp:revision>
  <dcterms:created xsi:type="dcterms:W3CDTF">2018-09-13T15:06:21Z</dcterms:created>
  <dcterms:modified xsi:type="dcterms:W3CDTF">2018-09-13T16:58:12Z</dcterms:modified>
</cp:coreProperties>
</file>

<file path=docProps/thumbnail.jpeg>
</file>